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16908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 students’ eyes to China’s rapid development. Parents find them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children’s </a:t>
            </a:r>
            <a:r>
              <a:rPr lang="en-US" altLang="zh-CN" sz="2600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future. We keep costs manageable so more families can </a:t>
            </a:r>
          </a:p>
          <a:p>
            <a:pPr hangingPunct="0">
              <a:spcAft>
                <a:spcPts val="0"/>
              </a:spcAft>
            </a:pPr>
            <a:r>
              <a:rPr lang="zh-CN" altLang="zh-CN" sz="2600" u="sng" spc="-7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pc="-7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600" u="sng" spc="-7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journeys,” says Peterson. “We’re planning another for this summer.”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63169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770313" algn="l"/>
                <a:tab pos="6280150" algn="l"/>
                <a:tab pos="7358063" algn="l"/>
                <a:tab pos="8694738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victories	B. interviews	C. experiences	D. competitions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256" y="256490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3048166"/>
            <a:ext cx="11485848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考查名词辨析。句意：这些经历让学生们见识到了中国的快速发展。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victory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胜利；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采访；</a:t>
            </a:r>
            <a:r>
              <a:rPr lang="en-US" altLang="zh-CN" sz="26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 sz="26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竞赛。根据上文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sz="2600" b="1" spc="-1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Bef>
                <a:spcPct val="0"/>
              </a:spcBef>
              <a:tabLst/>
            </a:pPr>
            <a:r>
              <a:rPr lang="zh-CN" altLang="en-US" sz="2600" b="1" spc="-15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验</a:t>
            </a:r>
            <a:r>
              <a:rPr lang="en-US" altLang="zh-CN" sz="2600" b="1" spc="-15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600" b="1" spc="-15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时不可数</a:t>
            </a:r>
            <a:r>
              <a:rPr lang="zh-CN" altLang="en-US" sz="2600" b="1" spc="-15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 experiences...”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可知，此处指学生们在北京游览期间的经历。故选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810" y="4231741"/>
            <a:ext cx="609968" cy="43626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075132" y="4255037"/>
            <a:ext cx="577157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600" spc="-150">
                <a:solidFill>
                  <a:srgbClr val="00B0F0"/>
                </a:solidFill>
                <a:cs typeface="Times New Roman" panose="02020603050405020304" pitchFamily="18" charset="0"/>
              </a:rPr>
              <a:t>experience</a:t>
            </a:r>
            <a:r>
              <a:rPr lang="zh-CN" altLang="en-US" sz="2600" spc="-150">
                <a:solidFill>
                  <a:srgbClr val="00B0F0"/>
                </a:solidFill>
                <a:cs typeface="Times New Roman" panose="02020603050405020304" pitchFamily="18" charset="0"/>
              </a:rPr>
              <a:t>意为</a:t>
            </a:r>
            <a:r>
              <a:rPr lang="en-US" altLang="zh-CN" sz="2600" spc="-15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600" spc="-150">
                <a:solidFill>
                  <a:srgbClr val="00B0F0"/>
                </a:solidFill>
                <a:cs typeface="Times New Roman" panose="02020603050405020304" pitchFamily="18" charset="0"/>
              </a:rPr>
              <a:t>历</a:t>
            </a:r>
            <a:r>
              <a:rPr lang="en-US" altLang="zh-CN" sz="2600" spc="-15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600" spc="-150">
                <a:solidFill>
                  <a:srgbClr val="00B0F0"/>
                </a:solidFill>
                <a:cs typeface="Times New Roman" panose="02020603050405020304" pitchFamily="18" charset="0"/>
              </a:rPr>
              <a:t>时可数</a:t>
            </a:r>
            <a:r>
              <a:rPr lang="zh-CN" altLang="zh-CN" sz="2600" spc="-15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zh-CN" altLang="en-US" sz="2600" spc="-150">
                <a:solidFill>
                  <a:srgbClr val="00B0F0"/>
                </a:solidFill>
                <a:cs typeface="Times New Roman" panose="02020603050405020304" pitchFamily="18" charset="0"/>
              </a:rPr>
              <a:t>意为</a:t>
            </a:r>
            <a:r>
              <a:rPr lang="en-US" altLang="zh-CN" sz="2600" spc="-15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600" spc="-150" smtClean="0">
                <a:solidFill>
                  <a:srgbClr val="00B0F0"/>
                </a:solidFill>
                <a:cs typeface="Times New Roman" panose="02020603050405020304" pitchFamily="18" charset="0"/>
              </a:rPr>
              <a:t>经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403446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16908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 students’ eyes to China’s rapid development. Parents find them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children’s </a:t>
            </a:r>
            <a:r>
              <a:rPr lang="en-US" altLang="zh-CN" sz="2600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future. We keep costs manageable so more families can </a:t>
            </a:r>
          </a:p>
          <a:p>
            <a:pPr hangingPunct="0">
              <a:spcAft>
                <a:spcPts val="0"/>
              </a:spcAft>
            </a:pPr>
            <a:r>
              <a:rPr lang="zh-CN" altLang="zh-CN" sz="2600" u="sng" spc="-7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pc="-7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600" u="sng" spc="-7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journeys,” says Peterson. “We’re planning another for this summer.”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96815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7081838" algn="l"/>
                <a:tab pos="932497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sudden	B. helpful	C. strange	D. natural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882" y="261966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3077586"/>
            <a:ext cx="1148584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考查形容词辨析。句意：家长们认为这些经历对孩子的未来有帮助。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突然的；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有帮助的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奇怪的；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自然的。根据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helpful to 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6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有用</a:t>
            </a:r>
            <a:r>
              <a:rPr lang="zh-CN" altLang="en-US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有助于</a:t>
            </a:r>
            <a:endParaRPr lang="en-US" altLang="zh-CN" sz="2600" b="1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“These... open students’ eyes to China’s rapid development. Parents find them... for their children’s future.”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可知，孩子们见识到了中国的快速发展，家长们应是觉得这对孩子们的未来有帮助。故选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4226201"/>
            <a:ext cx="526215" cy="37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5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92826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 students’ eyes to China’s rapid development. Parents find them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their children’s </a:t>
            </a:r>
            <a:r>
              <a:rPr lang="en-US" altLang="zh-CN" sz="2600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future. We keep costs manageable so more families can </a:t>
            </a:r>
            <a:endParaRPr lang="en-US" altLang="zh-CN" sz="2600" spc="-7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u="sng" spc="-7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pc="-7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600" u="sng" spc="-7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journeys,” says Peterson. “We’re planning another for this summer.”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10116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691038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check	B. cancel	C. record		D. afford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262828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60854" y="3043082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考查动词辨析。句意：彼得表示说：我们保持成本可控，让更多家庭能够负担得起这样的旅程。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cancel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取消；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承担得起。根据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keep costs manageable so more families can... such journeys”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可知，保持成本可控，这样更多家庭就能承担得起这样的旅程。故选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30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47452"/>
            <a:ext cx="11377264" cy="12074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093365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讲述了西县汉语学校的发展历程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包括招生增长、课程扩展以及组织中国文化交流活动的情况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465990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安徽中考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338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93100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 County Mandarin School was started by Eric Peterson in 2017. To get its first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Peterson personally introduced the school to parents at local shopping centres. From his efforts, the number of students has grown to 530 this year. “We’ve seen a growing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learning Chinese. More students are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fall. We plan to offer two more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Peterson.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7374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6910388" algn="l"/>
                <a:tab pos="942022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students	B. teachers	C. cleaners	D. cooks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57600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4890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考查名词辨析。句意：为了招收第一批学生，彼得森亲自在当地购物中心向家长们介绍这所学校。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清洁工；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厨师。根据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“Peterson personally introduced the school to parents at local shopping centres”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可知，向家长介绍学校是为了招收学生。故选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36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785378"/>
          </a:xfrm>
        </p:spPr>
        <p:txBody>
          <a:bodyPr/>
          <a:lstStyle/>
          <a:p>
            <a:pPr indent="715963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 County Mandarin School was started by Eric Peterson in 2017. To get its first 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Peterson personally introduced the school to parents at local shopping centres. From his efforts, the number of students has grown to 530 this year. “We’ve seen a growing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learning Chinese. More students are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5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fall. We plan to offer two more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Peterson.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53387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5114925" algn="l"/>
                <a:tab pos="7358063" algn="l"/>
                <a:tab pos="7712075" algn="l"/>
                <a:tab pos="7797800" algn="l"/>
                <a:tab pos="9686925" algn="l"/>
              </a:tabLst>
            </a:pPr>
            <a:r>
              <a:rPr lang="zh-CN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5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difficulty	B. interest	C. trust	D. block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457878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500"/>
              <a:t>B</a:t>
            </a:r>
            <a:endParaRPr lang="zh-CN" altLang="en-US" sz="25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02480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考查名词辨析。句意：我们看到学习中文的兴趣日益增长。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困难；</a:t>
            </a:r>
            <a:r>
              <a:rPr lang="en-US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信任；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block</a:t>
            </a:r>
            <a:r>
              <a:rPr lang="zh-CN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街区；阻碍。根据上文</a:t>
            </a:r>
            <a:r>
              <a:rPr lang="en-US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“From his efforts,</a:t>
            </a:r>
            <a:endParaRPr lang="en-US" altLang="zh-CN" sz="2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have interest in </a:t>
            </a:r>
            <a:r>
              <a:rPr lang="zh-CN" altLang="en-US" sz="25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5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5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有兴趣</a:t>
            </a:r>
            <a:r>
              <a:rPr lang="zh-CN" altLang="en-US" sz="25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5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number of students has grown to 530 this year.”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students are... next fall.”</a:t>
            </a:r>
            <a:r>
              <a:rPr lang="zh-CN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可知，学生的数量增加了，应是人们学习中文的兴趣日益增长。故选</a:t>
            </a:r>
            <a:r>
              <a:rPr lang="en-US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009" y="5011916"/>
            <a:ext cx="609968" cy="4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85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93100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 County Mandarin School was started by Eric Peterson in 2017. To get its first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Peterson personally introduced the school to parents at local shopping centres. From his efforts, the number of students has grown to 530 this year. “We’ve seen a growing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learning Chinese. More students are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fall. We plan to offer two more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Peterson.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3954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634163" algn="l"/>
                <a:tab pos="8789988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protected	B. surveyed	C. expected	D. separated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357626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16938"/>
            <a:ext cx="11485848" cy="27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考查动词辨析。句意：预计明年秋季会有更多学生。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预计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separate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分离。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上文提到今年的学生数量有所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expect </a:t>
            </a:r>
            <a:r>
              <a:rPr lang="en-US" altLang="zh-CN" sz="26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sth </a:t>
            </a:r>
            <a:r>
              <a:rPr lang="zh-CN" altLang="en-US" sz="26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期望做某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长，并且人们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对学习中文的兴趣日益增长，因此预计明年秋天会有更多学生。故选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419" y="5139454"/>
            <a:ext cx="609968" cy="4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1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93100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 County Mandarin School was started by Eric Peterson in 2017. To get its first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Peterson personally introduced the school to parents at local shopping centres. From his efforts, the number of students has grown to 530 this year. “We’ve seen a growing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learning Chinese. More students are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fall. We plan to offer two more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Peterson.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45464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5645150" algn="l"/>
                <a:tab pos="7081838" algn="l"/>
                <a:tab pos="8970963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classes	B. websites	C. prizes	D. messages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556308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00560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考查名词辨析。句意：彼得表示说：我们计划再开设两个班级。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班级；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网站；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奖项；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消息。根据上文可知，明年秋天预计会有更多的学生，所以应该是再开设两个班级。故选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39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provide cultural experiences, Peterson began organizing trips to China in 2018. He recently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taking 50 students on a cultural tour around Beijing. During their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month, students lived with local Chinese families. “The families are really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treated our students well,” says Peterson.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35177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6727825" algn="l"/>
                <a:tab pos="92392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moved	B. hidden	C. returned	D. awoken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134" y="3267732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3662276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考查动词辨析。句意：他最近带着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名学生完成北京文化之旅后归来。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搬家；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躲藏；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awake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醒来。根据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recently... from taking 50 students on a cultural tour around Beijing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可知，他去北京后回来了。故选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45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provide cultural experiences, Peterson began organizing trips to China in 2018. He recently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taking 50 students on a cultural tour around Beijing. During their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month, students lived with local Chinese families. “The families are really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treated our students well,” says Peterson.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26551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5202238" algn="l"/>
                <a:tab pos="5645150" algn="l"/>
                <a:tab pos="7445375" algn="l"/>
                <a:tab pos="968692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discussion	B. match	C. service	D. visit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882" y="325910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647346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考查名词辨析。句意：在上个月的游览期间，学生们与当地的中国家庭同住。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游览，访问。根据上文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“taking 50 students on a cultural tour around Beijing”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可知，此处指学生们在北京游览期间。故选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17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provide cultural experiences, Peterson began organizing trips to China in 2018. He recently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taking 50 students on a cultural tour around Beijing. During their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month, students lived with local Chinese families. “The families are really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treated our students well,” says Peterson.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17925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1763" algn="l"/>
                <a:tab pos="4486275" algn="l"/>
                <a:tab pos="5645150" algn="l"/>
                <a:tab pos="6099175" algn="l"/>
                <a:tab pos="92392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healthy	B. nice	      C. professional	D. modern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0882" y="324748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3676224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考查形容词辨析。句意：彼得表示说：这些家庭非常友好，并且把我们的学生照顾得很好。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professional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专业的；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现代的。根据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treated our students well”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可知，这些家庭很友好。故选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88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919</Words>
  <Application>Microsoft Office PowerPoint</Application>
  <PresentationFormat>自定义</PresentationFormat>
  <Paragraphs>57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